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17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7" r:id="rId19"/>
    <p:sldId id="278" r:id="rId20"/>
    <p:sldId id="280" r:id="rId21"/>
    <p:sldId id="279" r:id="rId22"/>
    <p:sldId id="281" r:id="rId23"/>
    <p:sldId id="276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1" autoAdjust="0"/>
    <p:restoredTop sz="86369" autoAdjust="0"/>
  </p:normalViewPr>
  <p:slideViewPr>
    <p:cSldViewPr snapToGrid="0" snapToObjects="1">
      <p:cViewPr varScale="1">
        <p:scale>
          <a:sx n="107" d="100"/>
          <a:sy n="107" d="100"/>
        </p:scale>
        <p:origin x="-4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75E64-C4AE-4C40-9944-A53CE6CB0D0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C488F-E3A9-5140-96A3-A4EEE6AB3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2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C488F-E3A9-5140-96A3-A4EEE6AB313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C488F-E3A9-5140-96A3-A4EEE6AB31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90BA-A4A1-41C2-9DD3-1F9AED156E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1D4-B043-3B47-BECE-1473B20238DD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6CE-E3FF-5C4C-8007-39AF40BB76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1D4-B043-3B47-BECE-1473B20238DD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6CE-E3FF-5C4C-8007-39AF40BB76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6E2D91D4-B043-3B47-BECE-1473B20238DD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6CE-E3FF-5C4C-8007-39AF40BB76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1D4-B043-3B47-BECE-1473B20238DD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6CE-E3FF-5C4C-8007-39AF40BB76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1D4-B043-3B47-BECE-1473B20238DD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1D4-B043-3B47-BECE-1473B20238DD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6CE-E3FF-5C4C-8007-39AF40BB76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1D4-B043-3B47-BECE-1473B20238DD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6CE-E3FF-5C4C-8007-39AF40BB7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1D4-B043-3B47-BECE-1473B20238DD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6CE-E3FF-5C4C-8007-39AF40BB76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1D4-B043-3B47-BECE-1473B20238DD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6CE-E3FF-5C4C-8007-39AF40BB7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1D4-B043-3B47-BECE-1473B20238DD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A4B-75EB-D94D-8413-EF6856158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91D4-B043-3B47-BECE-1473B20238DD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C36CE-E3FF-5C4C-8007-39AF40BB7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.pd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Mold</a:t>
            </a:r>
            <a:r>
              <a:rPr lang="en-US" baseline="0" dirty="0" smtClean="0"/>
              <a:t> in the Workplace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pic>
        <p:nvPicPr>
          <p:cNvPr id="4" name="Picture 3" descr="1207411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6547"/>
            <a:ext cx="4591684" cy="471490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936409" y="5328679"/>
            <a:ext cx="1229588" cy="122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94223" y="5572272"/>
            <a:ext cx="2497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Wisdom Consultants</a:t>
            </a:r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 Investigation	- 10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559"/>
            <a:ext cx="8229600" cy="370324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dirty="0" smtClean="0"/>
              <a:t>Written Report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000" dirty="0" smtClean="0"/>
              <a:t>Removal of Staff or Occupants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000" dirty="0" smtClean="0"/>
              <a:t>Remediation of Building or Site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000" dirty="0" smtClean="0"/>
              <a:t>Communication – to management, encourage communication to occupants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Sampling for Mold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390" y="1762016"/>
            <a:ext cx="8370410" cy="4659952"/>
          </a:xfrm>
        </p:spPr>
        <p:txBody>
          <a:bodyPr/>
          <a:lstStyle/>
          <a:p>
            <a:pPr marL="457200" indent="-457200">
              <a:buNone/>
            </a:pPr>
            <a:r>
              <a:rPr lang="en-US" dirty="0" smtClean="0"/>
              <a:t>Two main types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Spore trap analysis (2 days)</a:t>
            </a:r>
          </a:p>
          <a:p>
            <a:pPr marL="1149350" lvl="2" indent="-457200"/>
            <a:r>
              <a:rPr lang="en-US" dirty="0" smtClean="0"/>
              <a:t>Air through sticky cassette – spores stick</a:t>
            </a:r>
          </a:p>
          <a:p>
            <a:pPr marL="1149350" lvl="2" indent="-457200"/>
            <a:r>
              <a:rPr lang="en-US" dirty="0" smtClean="0"/>
              <a:t>Direct microscopic exam  of spores</a:t>
            </a:r>
          </a:p>
          <a:p>
            <a:pPr marL="1149350" lvl="2" indent="-457200"/>
            <a:r>
              <a:rPr lang="en-US" dirty="0" smtClean="0"/>
              <a:t>Spores / m3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Culture (5 to 7 days)</a:t>
            </a:r>
          </a:p>
          <a:p>
            <a:pPr marL="1149350" lvl="2" indent="-457200"/>
            <a:r>
              <a:rPr lang="en-US" dirty="0" smtClean="0"/>
              <a:t> Grow mold on agar in </a:t>
            </a:r>
            <a:r>
              <a:rPr lang="en-US" dirty="0" err="1" smtClean="0"/>
              <a:t>petrie</a:t>
            </a:r>
            <a:r>
              <a:rPr lang="en-US" dirty="0" smtClean="0"/>
              <a:t> dish</a:t>
            </a:r>
          </a:p>
          <a:p>
            <a:pPr marL="1149350" lvl="2" indent="-457200"/>
            <a:r>
              <a:rPr lang="en-US" dirty="0" smtClean="0"/>
              <a:t> Growth characteristics + reproductive structures</a:t>
            </a:r>
          </a:p>
          <a:p>
            <a:pPr marL="1149350" lvl="2" indent="-457200"/>
            <a:r>
              <a:rPr lang="en-US" dirty="0" err="1" smtClean="0"/>
              <a:t>CFUs</a:t>
            </a:r>
            <a:r>
              <a:rPr lang="en-US" dirty="0" smtClean="0"/>
              <a:t> / m3</a:t>
            </a:r>
          </a:p>
          <a:p>
            <a:pPr marL="457200" indent="-45720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Sampling for Mold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462"/>
            <a:ext cx="9006488" cy="51675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Perform both types of sampling – same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Spore traps difficult to interpret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Sticky material on cassettes not consistent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Spore Trap method cannot identify fungi to genus level</a:t>
            </a:r>
          </a:p>
          <a:p>
            <a:pPr marL="1149350" lvl="2" indent="-457200"/>
            <a:r>
              <a:rPr lang="en-US" sz="1800" dirty="0" smtClean="0"/>
              <a:t>Cannot distinguish </a:t>
            </a:r>
            <a:r>
              <a:rPr lang="en-US" sz="1800" dirty="0" smtClean="0">
                <a:solidFill>
                  <a:schemeClr val="accent2"/>
                </a:solidFill>
              </a:rPr>
              <a:t>Aspergillus</a:t>
            </a:r>
            <a:r>
              <a:rPr lang="en-US" sz="1800" dirty="0" smtClean="0"/>
              <a:t> from </a:t>
            </a:r>
            <a:r>
              <a:rPr lang="en-US" sz="1800" dirty="0" smtClean="0">
                <a:solidFill>
                  <a:schemeClr val="accent2"/>
                </a:solidFill>
              </a:rPr>
              <a:t>Penicillium</a:t>
            </a:r>
            <a:r>
              <a:rPr lang="en-US" sz="1800" dirty="0" smtClean="0"/>
              <a:t> spores</a:t>
            </a:r>
          </a:p>
          <a:p>
            <a:pPr marL="1485900" lvl="3" indent="-457200"/>
            <a:r>
              <a:rPr lang="en-US" dirty="0" smtClean="0"/>
              <a:t>Spores too small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Compare results – increased certainty</a:t>
            </a:r>
          </a:p>
          <a:p>
            <a:pPr marL="800100" lvl="1" indent="-457200"/>
            <a:r>
              <a:rPr lang="en-US" sz="1800" dirty="0" smtClean="0"/>
              <a:t>two methods should agree</a:t>
            </a:r>
          </a:p>
          <a:p>
            <a:pPr marL="457200" lvl="1" indent="-457200">
              <a:spcBef>
                <a:spcPts val="2000"/>
              </a:spcBef>
              <a:buClr>
                <a:schemeClr val="accent1"/>
              </a:buClr>
              <a:buFont typeface="+mj-lt"/>
              <a:buAutoNum type="arabicPeriod" startAt="5"/>
            </a:pPr>
            <a:r>
              <a:rPr lang="en-US" sz="2000" dirty="0" smtClean="0"/>
              <a:t>Culture Method – identifies to genus level</a:t>
            </a:r>
          </a:p>
          <a:p>
            <a:pPr marL="806450" lvl="2" indent="-457200">
              <a:spcBef>
                <a:spcPts val="2000"/>
              </a:spcBef>
            </a:pPr>
            <a:r>
              <a:rPr lang="en-US" sz="1800" dirty="0" smtClean="0"/>
              <a:t>Can distinguish </a:t>
            </a:r>
            <a:r>
              <a:rPr lang="en-US" sz="1800" dirty="0" smtClean="0">
                <a:solidFill>
                  <a:schemeClr val="accent2"/>
                </a:solidFill>
              </a:rPr>
              <a:t>Aspergillus </a:t>
            </a:r>
            <a:r>
              <a:rPr lang="en-US" sz="1800" dirty="0" smtClean="0"/>
              <a:t>vs. </a:t>
            </a:r>
            <a:r>
              <a:rPr lang="en-US" sz="1800" dirty="0" smtClean="0">
                <a:solidFill>
                  <a:schemeClr val="accent2"/>
                </a:solidFill>
              </a:rPr>
              <a:t>Penicillium</a:t>
            </a:r>
          </a:p>
          <a:p>
            <a:pPr marL="1149350" lvl="2" indent="-457200"/>
            <a:r>
              <a:rPr lang="en-US" sz="1800" dirty="0" smtClean="0"/>
              <a:t>Understand potential health effects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Looking for patterns, know different genera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Genera – grow indoors vs. outdoors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Genera – grow on damp building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Genera – not routinely airborne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Genera – special 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Genera – produce mycotoxins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Genera – that can be pathogenic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Cladosporium – leaf fungi, mainly outdoors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Grow on damp building materials – Aspergillus, Penicillium, </a:t>
            </a:r>
            <a:r>
              <a:rPr lang="en-US" dirty="0" err="1" smtClean="0"/>
              <a:t>Acremonium</a:t>
            </a:r>
            <a:r>
              <a:rPr lang="en-US" dirty="0" smtClean="0"/>
              <a:t>, Stachybotrys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Not routinely airborne – Stachybotrys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Special media – Stachybotrys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Mycotoxins – Aspergillus, Penicillium, Stachybotrys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Pathogenic - Aspergillus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Airborne Mold – CFUs/m3</a:t>
            </a:r>
            <a:endParaRPr lang="en-US" dirty="0"/>
          </a:p>
        </p:txBody>
      </p:sp>
      <p:pic>
        <p:nvPicPr>
          <p:cNvPr id="4" name="Content Placeholder 3" descr="PDFtoJPG.me-1 (7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0264" r="-30264"/>
          <a:stretch>
            <a:fillRect/>
          </a:stretch>
        </p:blipFill>
        <p:spPr>
          <a:xfrm>
            <a:off x="457200" y="1592075"/>
            <a:ext cx="8229600" cy="479411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Airborne Live Mold - Proportions</a:t>
            </a:r>
            <a:endParaRPr lang="en-US" dirty="0"/>
          </a:p>
        </p:txBody>
      </p:sp>
      <p:pic>
        <p:nvPicPr>
          <p:cNvPr id="4" name="Content Placeholder 3" descr="PDFtoJPG.me-1 (9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304" r="-23304"/>
          <a:stretch>
            <a:fillRect/>
          </a:stretch>
        </p:blipFill>
        <p:spPr>
          <a:xfrm>
            <a:off x="457200" y="1538410"/>
            <a:ext cx="8229600" cy="484778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Airborne Mold Spores – Spore Proportions</a:t>
            </a:r>
            <a:endParaRPr lang="en-US" dirty="0"/>
          </a:p>
        </p:txBody>
      </p:sp>
      <p:pic>
        <p:nvPicPr>
          <p:cNvPr id="4" name="Content Placeholder 3" descr="PDFtoJPG.me-1 (13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0264" r="-30264"/>
          <a:stretch>
            <a:fillRect/>
          </a:stretch>
        </p:blipFill>
        <p:spPr>
          <a:xfrm>
            <a:off x="457200" y="1627852"/>
            <a:ext cx="8229600" cy="476728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Damage</a:t>
            </a:r>
            <a:endParaRPr lang="en-US" dirty="0"/>
          </a:p>
        </p:txBody>
      </p:sp>
      <p:pic>
        <p:nvPicPr>
          <p:cNvPr id="4" name="Content Placeholder 3" descr="PICT00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885" r="-27885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 to Building</a:t>
            </a:r>
            <a:endParaRPr lang="en-US" dirty="0"/>
          </a:p>
        </p:txBody>
      </p:sp>
      <p:pic>
        <p:nvPicPr>
          <p:cNvPr id="4" name="Content Placeholder 3" descr="PICT004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885" r="-2788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Mold – microorganism – grows by hyphae</a:t>
            </a:r>
          </a:p>
          <a:p>
            <a:r>
              <a:rPr lang="en-US" dirty="0" smtClean="0"/>
              <a:t>Propagates – by spores, either asexual or sexual</a:t>
            </a:r>
            <a:endParaRPr lang="en-US" dirty="0"/>
          </a:p>
        </p:txBody>
      </p:sp>
      <p:pic>
        <p:nvPicPr>
          <p:cNvPr id="4" name="Picture 3" descr="140461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2699"/>
            <a:ext cx="4731313" cy="32523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 Growing Behind Wall</a:t>
            </a:r>
            <a:endParaRPr lang="en-US" dirty="0"/>
          </a:p>
        </p:txBody>
      </p:sp>
      <p:pic>
        <p:nvPicPr>
          <p:cNvPr id="4" name="Content Placeholder 3" descr="Admin.Mol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885" r="-27885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 Growing Behind Wall</a:t>
            </a:r>
            <a:endParaRPr lang="en-US" dirty="0"/>
          </a:p>
        </p:txBody>
      </p:sp>
      <p:pic>
        <p:nvPicPr>
          <p:cNvPr id="6" name="Content Placeholder 5" descr="Sink in Baseme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885" r="-27885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 Growing Behind Wall</a:t>
            </a:r>
            <a:endParaRPr lang="en-US" dirty="0"/>
          </a:p>
        </p:txBody>
      </p:sp>
      <p:pic>
        <p:nvPicPr>
          <p:cNvPr id="4" name="Content Placeholder 3" descr="Drain under sin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885" r="-27885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 Air Sampling</a:t>
            </a:r>
            <a:endParaRPr lang="en-US" dirty="0"/>
          </a:p>
        </p:txBody>
      </p:sp>
      <p:pic>
        <p:nvPicPr>
          <p:cNvPr id="4" name="Content Placeholder 3" descr="PICT00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885" r="-27885"/>
          <a:stretch>
            <a:fillRect/>
          </a:stretch>
        </p:blipFill>
        <p:spPr>
          <a:xfrm>
            <a:off x="457200" y="1845550"/>
            <a:ext cx="8229600" cy="436633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Mold Growing Behind Paint Layer</a:t>
            </a:r>
            <a:endParaRPr lang="en-US" dirty="0"/>
          </a:p>
        </p:txBody>
      </p:sp>
      <p:pic>
        <p:nvPicPr>
          <p:cNvPr id="4" name="Content Placeholder 3" descr="Paint Blister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885" r="-27885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Moldconsultants.ca</a:t>
            </a:r>
            <a:endParaRPr lang="en-US" dirty="0" smtClean="0"/>
          </a:p>
          <a:p>
            <a:r>
              <a:rPr lang="en-US" dirty="0" err="1" smtClean="0"/>
              <a:t>Wisdommoldconsultants.com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Page </a:t>
            </a:r>
            <a:r>
              <a:rPr lang="en-US" smtClean="0"/>
              <a:t>of Website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Wisdomconsultants.com</a:t>
            </a:r>
            <a:endParaRPr lang="en-US" dirty="0" smtClean="0"/>
          </a:p>
          <a:p>
            <a:r>
              <a:rPr lang="en-US" dirty="0" err="1" smtClean="0"/>
              <a:t>Wisdomconsultants.ca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Molds are ubiquitous!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167794"/>
          </a:xfrm>
        </p:spPr>
        <p:txBody>
          <a:bodyPr/>
          <a:lstStyle/>
          <a:p>
            <a:r>
              <a:rPr lang="en-US" dirty="0" smtClean="0"/>
              <a:t>Molds are everywhere….we can’t see</a:t>
            </a:r>
          </a:p>
          <a:p>
            <a:r>
              <a:rPr lang="en-US" dirty="0" smtClean="0"/>
              <a:t>Can grow indoors</a:t>
            </a:r>
          </a:p>
          <a:p>
            <a:r>
              <a:rPr lang="en-US" dirty="0" smtClean="0"/>
              <a:t>Produce</a:t>
            </a:r>
          </a:p>
          <a:p>
            <a:pPr lvl="4"/>
            <a:r>
              <a:rPr lang="en-US" sz="2000" dirty="0" smtClean="0"/>
              <a:t>Fragments of mycelium</a:t>
            </a:r>
          </a:p>
          <a:p>
            <a:pPr lvl="4"/>
            <a:r>
              <a:rPr lang="en-US" sz="2000" dirty="0" smtClean="0"/>
              <a:t>Spores</a:t>
            </a:r>
          </a:p>
          <a:p>
            <a:pPr lvl="4"/>
            <a:r>
              <a:rPr lang="en-US" sz="2000" dirty="0" smtClean="0"/>
              <a:t>Chemicals (byproducts of metabolism)</a:t>
            </a:r>
          </a:p>
          <a:p>
            <a:pPr lvl="5"/>
            <a:r>
              <a:rPr lang="en-US" dirty="0" smtClean="0">
                <a:ln>
                  <a:solidFill>
                    <a:srgbClr val="FFB91D"/>
                  </a:solidFill>
                </a:ln>
                <a:solidFill>
                  <a:srgbClr val="FF0000"/>
                </a:solidFill>
              </a:rPr>
              <a:t>Antibiotics</a:t>
            </a:r>
          </a:p>
          <a:p>
            <a:pPr lvl="5"/>
            <a:r>
              <a:rPr lang="en-US" dirty="0" smtClean="0">
                <a:ln>
                  <a:solidFill>
                    <a:srgbClr val="FFB91D"/>
                  </a:solidFill>
                </a:ln>
                <a:solidFill>
                  <a:srgbClr val="FF0000"/>
                </a:solidFill>
              </a:rPr>
              <a:t>VOCs</a:t>
            </a:r>
            <a:endParaRPr lang="en-US" dirty="0" smtClean="0">
              <a:ln w="28575" cap="flat" cmpd="sng" algn="ctr">
                <a:solidFill>
                  <a:srgbClr val="FFB91D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</a:endParaRPr>
          </a:p>
          <a:p>
            <a:pPr lvl="5"/>
            <a:r>
              <a:rPr lang="en-US" dirty="0" smtClean="0">
                <a:ln>
                  <a:solidFill>
                    <a:srgbClr val="FFB91D"/>
                  </a:solidFill>
                </a:ln>
                <a:solidFill>
                  <a:srgbClr val="FF0000"/>
                </a:solidFill>
              </a:rPr>
              <a:t>Mycotoxins (</a:t>
            </a:r>
            <a:r>
              <a:rPr lang="en-US" dirty="0" err="1" smtClean="0">
                <a:ln>
                  <a:solidFill>
                    <a:srgbClr val="FFB91D"/>
                  </a:solidFill>
                </a:ln>
                <a:solidFill>
                  <a:srgbClr val="FF0000"/>
                </a:solidFill>
              </a:rPr>
              <a:t>toxigenic</a:t>
            </a:r>
            <a:r>
              <a:rPr lang="en-US" dirty="0" smtClean="0">
                <a:ln>
                  <a:solidFill>
                    <a:srgbClr val="FFB91D"/>
                  </a:solidFill>
                </a:ln>
                <a:solidFill>
                  <a:srgbClr val="FF0000"/>
                </a:solidFill>
              </a:rPr>
              <a:t> molds)</a:t>
            </a:r>
          </a:p>
          <a:p>
            <a:pPr lvl="5"/>
            <a:endParaRPr lang="en-US" dirty="0" smtClean="0">
              <a:ln>
                <a:solidFill>
                  <a:srgbClr val="FFB91D"/>
                </a:solidFill>
              </a:ln>
              <a:solidFill>
                <a:srgbClr val="FF0000"/>
              </a:solidFill>
            </a:endParaRPr>
          </a:p>
          <a:p>
            <a:pPr lvl="8">
              <a:buNone/>
            </a:pPr>
            <a:endParaRPr lang="en-US" dirty="0" smtClean="0">
              <a:ln>
                <a:solidFill>
                  <a:srgbClr val="FFB91D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triggers mold investigation?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Complaints of illness - Occupants inhale mold byproducts</a:t>
            </a:r>
          </a:p>
          <a:p>
            <a:r>
              <a:rPr lang="en-US" dirty="0" smtClean="0"/>
              <a:t>Odours</a:t>
            </a:r>
          </a:p>
          <a:p>
            <a:r>
              <a:rPr lang="en-US" dirty="0" smtClean="0"/>
              <a:t>Water intrusion</a:t>
            </a:r>
          </a:p>
          <a:p>
            <a:r>
              <a:rPr lang="en-US" dirty="0" smtClean="0"/>
              <a:t>Presence of visible mold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No enforceable legal standards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Assessing Health Effects from Mold Controversial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751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Individual immune systems differ</a:t>
            </a:r>
          </a:p>
          <a:p>
            <a:pPr marL="800100" lvl="1" indent="-457200">
              <a:buNone/>
            </a:pPr>
            <a:r>
              <a:rPr lang="en-US" sz="2000" dirty="0" smtClean="0"/>
              <a:t>	- very young / old / immuno-compromised (cancer therapy, </a:t>
            </a:r>
            <a:r>
              <a:rPr lang="en-US" sz="2000" dirty="0" err="1" smtClean="0"/>
              <a:t>AIDs</a:t>
            </a:r>
            <a:r>
              <a:rPr lang="en-US" sz="2000" dirty="0" smtClean="0"/>
              <a:t>)….more susceptible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No. of immuno-compromised people in society increasing….living functional lives (outside hospitals)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Cannot assume “all occupants healthy”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Mold hard to study in humans</a:t>
            </a:r>
          </a:p>
          <a:p>
            <a:pPr marL="800100" lvl="1" indent="-457200">
              <a:buNone/>
            </a:pPr>
            <a:r>
              <a:rPr lang="en-US" sz="2000" dirty="0" smtClean="0"/>
              <a:t>	- dose-response relationships not established in humans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Specific Health Effects linked to Certain Molds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22" y="1789074"/>
            <a:ext cx="8948146" cy="50689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Infections </a:t>
            </a:r>
          </a:p>
          <a:p>
            <a:pPr marL="457200" indent="-457200"/>
            <a:r>
              <a:rPr lang="en-US" sz="2000" dirty="0" smtClean="0">
                <a:solidFill>
                  <a:schemeClr val="accent2"/>
                </a:solidFill>
              </a:rPr>
              <a:t>- Aspergillus fumigatus </a:t>
            </a:r>
            <a:r>
              <a:rPr lang="en-US" sz="2000" dirty="0" smtClean="0"/>
              <a:t>(hospital acquired)</a:t>
            </a:r>
          </a:p>
          <a:p>
            <a:pPr marL="800100" lvl="1" indent="-457200"/>
            <a:r>
              <a:rPr lang="en-US" sz="1800" dirty="0" smtClean="0"/>
              <a:t>most common fungal infection in world…invasive to lungs</a:t>
            </a:r>
          </a:p>
          <a:p>
            <a:pPr marL="457200" indent="-457200"/>
            <a:r>
              <a:rPr lang="en-US" sz="2000" dirty="0" smtClean="0">
                <a:solidFill>
                  <a:schemeClr val="accent2"/>
                </a:solidFill>
              </a:rPr>
              <a:t>- Cryptococcus neoformans &amp; Histoplasma capsulatum</a:t>
            </a:r>
            <a:endParaRPr lang="en-US" sz="2000" dirty="0" smtClean="0"/>
          </a:p>
          <a:p>
            <a:pPr marL="800100" lvl="1" indent="-457200"/>
            <a:r>
              <a:rPr lang="en-US" sz="1800" dirty="0" smtClean="0"/>
              <a:t>In bat / bird droppings  (pneumonia)</a:t>
            </a:r>
          </a:p>
        </p:txBody>
      </p:sp>
      <p:pic>
        <p:nvPicPr>
          <p:cNvPr id="4" name="Picture 3" descr="MP9003992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069" y="1628926"/>
            <a:ext cx="2184599" cy="2700089"/>
          </a:xfrm>
          <a:prstGeom prst="rect">
            <a:avLst/>
          </a:prstGeom>
        </p:spPr>
      </p:pic>
      <p:pic>
        <p:nvPicPr>
          <p:cNvPr id="5" name="Picture 4" descr="Bird.00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5954"/>
            <a:ext cx="3016061" cy="2262046"/>
          </a:xfrm>
          <a:prstGeom prst="rect">
            <a:avLst/>
          </a:prstGeom>
        </p:spPr>
      </p:pic>
      <p:pic>
        <p:nvPicPr>
          <p:cNvPr id="6" name="Picture 5" descr="Front Entrance.bird.00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601" y="4595954"/>
            <a:ext cx="2611370" cy="2218173"/>
          </a:xfrm>
          <a:prstGeom prst="rect">
            <a:avLst/>
          </a:prstGeom>
        </p:spPr>
      </p:pic>
      <p:pic>
        <p:nvPicPr>
          <p:cNvPr id="7" name="Picture 6" descr="intake+pige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541" y="4595954"/>
            <a:ext cx="2951125" cy="22181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Specific Health Effects linked to certain molds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36" y="1717296"/>
            <a:ext cx="8373764" cy="48835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800" dirty="0" smtClean="0">
                <a:solidFill>
                  <a:schemeClr val="accent1"/>
                </a:solidFill>
              </a:rPr>
              <a:t>Allergic Reaction / Irritation</a:t>
            </a:r>
          </a:p>
          <a:p>
            <a:pPr marL="457200" indent="-457200">
              <a:buNone/>
            </a:pPr>
            <a:r>
              <a:rPr lang="en-US" dirty="0" smtClean="0"/>
              <a:t>Aspergillus fumigatus, Alternaria, Penicillium, Fusarium genera…linked to allergic reaction.</a:t>
            </a:r>
          </a:p>
          <a:p>
            <a:pPr marL="457200" indent="-457200">
              <a:buNone/>
            </a:pPr>
            <a:r>
              <a:rPr lang="en-US" dirty="0" smtClean="0"/>
              <a:t>	- </a:t>
            </a:r>
            <a:r>
              <a:rPr lang="en-US" dirty="0" smtClean="0">
                <a:solidFill>
                  <a:schemeClr val="accent2"/>
                </a:solidFill>
              </a:rPr>
              <a:t>Aspergillus, Penicillium </a:t>
            </a:r>
            <a:r>
              <a:rPr lang="en-US" dirty="0" smtClean="0"/>
              <a:t>indoors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800" dirty="0" smtClean="0">
                <a:solidFill>
                  <a:schemeClr val="accent1"/>
                </a:solidFill>
              </a:rPr>
              <a:t>Toxicosis</a:t>
            </a:r>
          </a:p>
          <a:p>
            <a:pPr marL="457200" indent="-457200">
              <a:buNone/>
            </a:pPr>
            <a:r>
              <a:rPr lang="en-US" dirty="0" smtClean="0"/>
              <a:t>Body’s reaction to mycotoxins.  </a:t>
            </a:r>
            <a:r>
              <a:rPr lang="en-US" dirty="0" smtClean="0">
                <a:solidFill>
                  <a:schemeClr val="accent2"/>
                </a:solidFill>
              </a:rPr>
              <a:t>Stachybotrys</a:t>
            </a:r>
          </a:p>
          <a:p>
            <a:pPr marL="457200" indent="-457200">
              <a:buNone/>
            </a:pPr>
            <a:r>
              <a:rPr lang="en-US" dirty="0" smtClean="0"/>
              <a:t>Earliest reports (Siberia)…large no. of horses died from moldy hay….hemorrhage of GI tract, lung inflammation, blood clotting effects.</a:t>
            </a:r>
          </a:p>
          <a:p>
            <a:pPr marL="457200" indent="-45720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Health Effects linked to certain molds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3013"/>
            <a:ext cx="8229600" cy="4695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Stachybotrys </a:t>
            </a:r>
            <a:r>
              <a:rPr lang="en-US" dirty="0" err="1" smtClean="0">
                <a:solidFill>
                  <a:schemeClr val="accent2"/>
                </a:solidFill>
              </a:rPr>
              <a:t>atra</a:t>
            </a:r>
            <a:r>
              <a:rPr lang="en-US" dirty="0" smtClean="0">
                <a:solidFill>
                  <a:schemeClr val="accent2"/>
                </a:solidFill>
              </a:rPr>
              <a:t> (black mold)…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trichothecenes</a:t>
            </a:r>
            <a:r>
              <a:rPr lang="en-US" dirty="0" smtClean="0"/>
              <a:t>, blood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Aspergillus flavus</a:t>
            </a:r>
            <a:r>
              <a:rPr lang="en-US" dirty="0" smtClean="0"/>
              <a:t>…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aflatoxin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B1</a:t>
            </a:r>
            <a:r>
              <a:rPr lang="en-US" dirty="0" smtClean="0"/>
              <a:t>, liver carcinogen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Aspergillus versicolor</a:t>
            </a:r>
            <a:r>
              <a:rPr lang="en-US" dirty="0" smtClean="0"/>
              <a:t>…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sterigmatocystin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/>
              <a:t>affects liver</a:t>
            </a:r>
          </a:p>
          <a:p>
            <a:endParaRPr lang="en-US" dirty="0" smtClean="0"/>
          </a:p>
          <a:p>
            <a:pPr lvl="3"/>
            <a:r>
              <a:rPr lang="en-US" dirty="0" smtClean="0"/>
              <a:t>EM Lab P&amp;K</a:t>
            </a:r>
          </a:p>
          <a:p>
            <a:endParaRPr lang="en-US" dirty="0" smtClean="0"/>
          </a:p>
          <a:p>
            <a:endParaRPr lang="en-US" dirty="0" smtClean="0"/>
          </a:p>
          <a:p>
            <a:pPr lvl="8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8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tachybotrys%5fcan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177" y="3761241"/>
            <a:ext cx="4041572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 Investigation	- 10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6738"/>
            <a:ext cx="8229600" cy="45347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162" dirty="0" smtClean="0"/>
              <a:t>Act Immediately – water intrusion…Restoration company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62" dirty="0" smtClean="0"/>
              <a:t>Find Qualified Help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62" dirty="0" smtClean="0"/>
              <a:t>Meetings - Owners, managers, maintenance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62" dirty="0" smtClean="0"/>
              <a:t>Site Investigation – water damage, hidden moisture, mold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62" dirty="0" smtClean="0"/>
              <a:t>Confidential Interviews – signs &amp; symptoms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62" dirty="0" smtClean="0">
                <a:solidFill>
                  <a:schemeClr val="accent1"/>
                </a:solidFill>
              </a:rPr>
              <a:t>Sampling </a:t>
            </a:r>
          </a:p>
          <a:p>
            <a:pPr marL="800100" lvl="1" indent="-457200">
              <a:buAutoNum type="alphaLcParenR"/>
            </a:pPr>
            <a:r>
              <a:rPr lang="en-US" sz="1962" dirty="0" smtClean="0">
                <a:solidFill>
                  <a:schemeClr val="accent2"/>
                </a:solidFill>
              </a:rPr>
              <a:t>Surface or bulk</a:t>
            </a:r>
          </a:p>
          <a:p>
            <a:pPr marL="800100" lvl="1" indent="-457200">
              <a:buAutoNum type="alphaLcParenR"/>
            </a:pPr>
            <a:r>
              <a:rPr lang="en-US" sz="2162" dirty="0" smtClean="0">
                <a:solidFill>
                  <a:schemeClr val="accent2"/>
                </a:solidFill>
              </a:rPr>
              <a:t>Air Sampling – Spore trap, Culture</a:t>
            </a:r>
          </a:p>
          <a:p>
            <a:pPr marL="1149350" lvl="2" indent="-457200">
              <a:buNone/>
            </a:pPr>
            <a:endParaRPr lang="en-US" sz="2162" dirty="0" smtClean="0"/>
          </a:p>
          <a:p>
            <a:pPr marL="457200" indent="-457200">
              <a:buFont typeface="+mj-lt"/>
              <a:buAutoNum type="arabicPeriod"/>
            </a:pPr>
            <a:endParaRPr lang="en-US" sz="9600" dirty="0" smtClean="0"/>
          </a:p>
          <a:p>
            <a:pPr marL="457200" indent="-457200">
              <a:buFont typeface="+mj-lt"/>
              <a:buAutoNum type="arabicPeriod"/>
            </a:pPr>
            <a:endParaRPr lang="en-US" sz="9600" dirty="0" smtClean="0"/>
          </a:p>
          <a:p>
            <a:pPr marL="457200" indent="-457200">
              <a:buFont typeface="+mj-lt"/>
              <a:buAutoNum type="arabicPeriod"/>
            </a:pPr>
            <a:endParaRPr lang="en-US" sz="80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622</TotalTime>
  <Words>506</Words>
  <Application>Microsoft Office PowerPoint</Application>
  <PresentationFormat>On-screen Show (4:3)</PresentationFormat>
  <Paragraphs>136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Focus</vt:lpstr>
      <vt:lpstr>Mold in the Workplace</vt:lpstr>
      <vt:lpstr>What is mold?</vt:lpstr>
      <vt:lpstr>Molds are ubiquitous!</vt:lpstr>
      <vt:lpstr>What triggers mold investigation?</vt:lpstr>
      <vt:lpstr>Assessing Health Effects from Mold Controversial</vt:lpstr>
      <vt:lpstr>Specific Health Effects linked to Certain Molds</vt:lpstr>
      <vt:lpstr>Specific Health Effects linked to certain molds</vt:lpstr>
      <vt:lpstr>Specific Health Effects linked to certain molds</vt:lpstr>
      <vt:lpstr>Mold Investigation - 10 Steps</vt:lpstr>
      <vt:lpstr>Mold Investigation - 10 Steps</vt:lpstr>
      <vt:lpstr>Air Sampling for Mold</vt:lpstr>
      <vt:lpstr>Air Sampling for Mold</vt:lpstr>
      <vt:lpstr>Interpretation  </vt:lpstr>
      <vt:lpstr>Interpretation</vt:lpstr>
      <vt:lpstr>Live Airborne Mold – CFUs/m3</vt:lpstr>
      <vt:lpstr>Airborne Live Mold - Proportions</vt:lpstr>
      <vt:lpstr>Airborne Mold Spores – Spore Proportions</vt:lpstr>
      <vt:lpstr>Water Damage</vt:lpstr>
      <vt:lpstr>Entrance to Building</vt:lpstr>
      <vt:lpstr>Mold Growing Behind Wall</vt:lpstr>
      <vt:lpstr>Mold Growing Behind Wall</vt:lpstr>
      <vt:lpstr>Mold Growing Behind Wall</vt:lpstr>
      <vt:lpstr>Mold Air Sampling</vt:lpstr>
      <vt:lpstr>Mold Growing Behind Paint Layer</vt:lpstr>
      <vt:lpstr>Reference Material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Mold in the Workplace</dc:title>
  <dc:creator>Carolyn Wisdom</dc:creator>
  <cp:lastModifiedBy>Carol</cp:lastModifiedBy>
  <cp:revision>165</cp:revision>
  <dcterms:created xsi:type="dcterms:W3CDTF">2018-03-29T13:26:12Z</dcterms:created>
  <dcterms:modified xsi:type="dcterms:W3CDTF">2018-06-14T18:49:53Z</dcterms:modified>
</cp:coreProperties>
</file>